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44" r:id="rId2"/>
    <p:sldId id="1147" r:id="rId3"/>
    <p:sldId id="1145" r:id="rId4"/>
    <p:sldId id="1148" r:id="rId5"/>
    <p:sldId id="1146" r:id="rId6"/>
    <p:sldId id="1139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3ED64F-5934-407D-826F-01D771BFD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75E8C0-D6E9-4F36-BDD8-DE666FC25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35234E-4683-46C7-B9C3-43A1A143D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3D6397-A866-419E-991A-A9780AEA3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7E3E85-623B-4C13-B302-A56EA610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782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0E4832-2B60-47E7-A68F-A2D2F09E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88BC31-7B99-4110-A181-94F6E313E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C23F57-7682-4BCE-A99E-E7910E71E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3CF0E9-785D-4178-8F27-B1B0A21C9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6FC48-576E-406E-8161-DEC1A50F9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715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C9554D-9959-4191-A137-678C412EE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275C37-DBD4-424E-B813-965BE8FF4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A8A6FD-C423-4C27-BF1B-8D01F2459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D47FD-36C8-400E-BCB3-0F7BDDE8E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F6D53C-F4A8-4E91-9D0D-6DE4CA3D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915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B5372D-2796-41AF-8825-26545518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B6F21A-1CEA-4BDC-B05C-F35BBFB631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1CCB7EB-9B2B-4761-A2D3-FA9225E35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FAD611-EBAB-45A1-AB36-A98CB4977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B89051-3375-49CF-BB99-D849BDE0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CE5A2F-5FA9-4C14-9B5D-DCD0612B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69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72359-7CDA-46C4-BEB9-EB56A4BEF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9E8891-9F5E-4CA5-AE64-B92AA241F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5FD891-C8FD-4162-8AD4-2527C724B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CF59A72-B59E-4CC2-96E0-28C270D65D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9BE006-A55D-43C2-94AD-BB7B7D84F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0C1AB3-4F22-4D58-B871-CDB773BAD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4677D8D-2CE6-4D14-A5E0-14FF030ED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8BD195-D7C7-41FF-B45D-38CE65CB2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438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BECF5-2B58-440E-BF2A-31598C69E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38F242D-9D4E-400F-8FA7-1C49863A9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E23728C-AF8B-44FB-93A8-51CF56DF7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ABD4E0-D940-44F8-8776-CBF5B724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748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5327E6-1445-439C-8FF2-C27ABA54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AC8663F-838F-496D-A87A-323AFEFC4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7CF311-F689-40F9-BA6C-8D55FAD6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250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6D20E-6727-4994-A2C1-22D5EE4BE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2DEB5D-9B3B-48F8-A9E1-6F1919FC0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0DAAD1-53EF-41D8-A309-8CEB5648D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9D28CC-36A1-456A-8814-B8FEE58F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A5EA07-8688-4C9F-8B3C-F9F03A4ED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ED33E7-C6A1-4DF9-802E-5FD3514D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5474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67ECA-84C6-4151-813F-A4C226FBC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FB6590-F042-426D-AF67-BB9E24ECCD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89DB84-CE42-4B8B-9DEC-471FE5AA7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ED96A7-AE70-44CA-B036-FF72A857F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139531-F8CB-4C26-B946-BB2818862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723EC2-683E-409B-BDDA-3B8A5C8F3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50809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2B8689-2DD6-4BDB-AB41-34D525A06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0E9EEA-909C-4683-90DF-87A3C1016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CECA3E-AF37-4C28-8046-18A310C4E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232722-F101-4B24-835B-BE6DE9D94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A4747A-9CA3-498D-B8C9-9E8A7BD2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6415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B7763F0-2E58-48AD-BBE9-1BCAA111F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9C552CD-4208-4586-A970-E6F694D56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32DC17-1C16-4EE8-855A-C2DED9A91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871272-4ED1-4671-BD2C-F7285467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F5A892-9E8A-494B-A3C5-2368E9C4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128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8255F156-6D7A-46C3-A0AE-9CF6EECC55DF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EA0EF20-C1BE-4210-B820-3544B91595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3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665CAEB-94C3-46E7-9D9F-8FCA2E932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31A3A5-EED0-4B8B-8DA3-CB5E730F5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286961-4AB4-48E9-B768-A2FB3366A1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A73F1-C87F-473E-A2B9-82D7449D65AF}" type="datetimeFigureOut">
              <a:rPr lang="es-CL" smtClean="0"/>
              <a:t>13-11-2018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D41B00-16B3-488E-AF1F-5849DE232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A5E1DA-C484-47C6-9D87-1FA17E9DC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EAF76-B2C4-4554-9802-910B0C699F6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118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1"/>
          <p:cNvSpPr txBox="1">
            <a:spLocks noChangeArrowheads="1"/>
          </p:cNvSpPr>
          <p:nvPr/>
        </p:nvSpPr>
        <p:spPr bwMode="auto">
          <a:xfrm>
            <a:off x="5138739" y="5601267"/>
            <a:ext cx="1914525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bIns="0">
            <a:prstTxWarp prst="textNoShape">
              <a:avLst/>
            </a:prstTxWarp>
            <a:spAutoFit/>
          </a:bodyPr>
          <a:lstStyle/>
          <a:p>
            <a:pPr algn="ctr" defTabSz="913592">
              <a:defRPr/>
            </a:pPr>
            <a:r>
              <a:rPr lang="en-US" sz="750" dirty="0">
                <a:solidFill>
                  <a:prstClr val="white"/>
                </a:solidFill>
                <a:latin typeface="Arial"/>
                <a:cs typeface="Arial"/>
              </a:rPr>
              <a:t>2017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6950383-FF63-46C6-B615-F02F24DEFC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23" y="0"/>
            <a:ext cx="2073527" cy="94704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45B4F9D-B8CF-4F8C-891E-5B81BF6704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9" r="51794" b="5316"/>
          <a:stretch/>
        </p:blipFill>
        <p:spPr>
          <a:xfrm>
            <a:off x="8604343" y="1881534"/>
            <a:ext cx="2057936" cy="25724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5AA1DEB-6E37-4CF6-9FA7-7B1DEA02B6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687" y="352590"/>
            <a:ext cx="692041" cy="627848"/>
          </a:xfrm>
          <a:prstGeom prst="rect">
            <a:avLst/>
          </a:prstGeom>
        </p:spPr>
      </p:pic>
      <p:sp>
        <p:nvSpPr>
          <p:cNvPr id="7" name="Marcador de contenido 5">
            <a:extLst>
              <a:ext uri="{FF2B5EF4-FFF2-40B4-BE49-F238E27FC236}">
                <a16:creationId xmlns:a16="http://schemas.microsoft.com/office/drawing/2014/main" id="{38784C18-391D-4774-A9BA-FE0C5AE973F2}"/>
              </a:ext>
            </a:extLst>
          </p:cNvPr>
          <p:cNvSpPr txBox="1">
            <a:spLocks/>
          </p:cNvSpPr>
          <p:nvPr/>
        </p:nvSpPr>
        <p:spPr>
          <a:xfrm>
            <a:off x="2409750" y="2517488"/>
            <a:ext cx="1722032" cy="1504972"/>
          </a:xfrm>
          <a:prstGeom prst="rect">
            <a:avLst/>
          </a:prstGeom>
        </p:spPr>
        <p:txBody>
          <a:bodyPr vert="horz" lIns="91359" tIns="45679" rIns="91359" bIns="45679" rtlCol="0" anchor="ctr">
            <a:noAutofit/>
          </a:bodyPr>
          <a:lstStyle>
            <a:lvl1pPr marL="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779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7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435596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6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653394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871192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608899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30678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524585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742383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3592">
              <a:defRPr/>
            </a:pPr>
            <a:r>
              <a:rPr lang="es-CL" sz="115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01</a:t>
            </a:r>
            <a:endParaRPr lang="es-ES_tradnl" sz="8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</p:txBody>
      </p:sp>
      <p:sp>
        <p:nvSpPr>
          <p:cNvPr id="8" name="Marcador de contenido 5">
            <a:extLst>
              <a:ext uri="{FF2B5EF4-FFF2-40B4-BE49-F238E27FC236}">
                <a16:creationId xmlns:a16="http://schemas.microsoft.com/office/drawing/2014/main" id="{62DDA779-F5D3-4D3F-A0DC-3774722B6AAD}"/>
              </a:ext>
            </a:extLst>
          </p:cNvPr>
          <p:cNvSpPr txBox="1">
            <a:spLocks/>
          </p:cNvSpPr>
          <p:nvPr/>
        </p:nvSpPr>
        <p:spPr>
          <a:xfrm>
            <a:off x="4028661" y="2142790"/>
            <a:ext cx="4575682" cy="2572420"/>
          </a:xfrm>
          <a:prstGeom prst="rect">
            <a:avLst/>
          </a:prstGeom>
        </p:spPr>
        <p:txBody>
          <a:bodyPr vert="horz" lIns="91359" tIns="45679" rIns="91359" bIns="45679" rtlCol="0" anchor="ctr">
            <a:noAutofit/>
          </a:bodyPr>
          <a:lstStyle>
            <a:lvl1pPr marL="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779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7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435596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6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653394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871192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608899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30678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524585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742383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3592">
              <a:defRPr/>
            </a:pPr>
            <a:r>
              <a:rPr lang="es-ES" sz="4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Hitos y actividades en proceso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D62167-316F-4424-BF9E-7ED3454BDF6E}"/>
              </a:ext>
            </a:extLst>
          </p:cNvPr>
          <p:cNvSpPr txBox="1"/>
          <p:nvPr/>
        </p:nvSpPr>
        <p:spPr>
          <a:xfrm>
            <a:off x="715618" y="5222046"/>
            <a:ext cx="7712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>
                <a:solidFill>
                  <a:srgbClr val="FF0000"/>
                </a:solidFill>
              </a:rPr>
              <a:t>Señalar Subdirección: </a:t>
            </a:r>
          </a:p>
        </p:txBody>
      </p:sp>
    </p:spTree>
    <p:extLst>
      <p:ext uri="{BB962C8B-B14F-4D97-AF65-F5344CB8AC3E}">
        <p14:creationId xmlns:p14="http://schemas.microsoft.com/office/powerpoint/2010/main" val="3032620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Rectángulo">
            <a:extLst>
              <a:ext uri="{FF2B5EF4-FFF2-40B4-BE49-F238E27FC236}">
                <a16:creationId xmlns:a16="http://schemas.microsoft.com/office/drawing/2014/main" id="{CC3BCB3B-7A9C-49EC-AFA8-FDE20132F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548" y="0"/>
            <a:ext cx="6301524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eaLnBrk="1" hangingPunct="1">
              <a:spcBef>
                <a:spcPct val="0"/>
              </a:spcBef>
              <a:buNone/>
              <a:defRPr/>
            </a:pPr>
            <a:r>
              <a:rPr lang="es-ES" altLang="es-CL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Hitos y actividades en proceso 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es-CL" altLang="es-CL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(2/2)</a:t>
            </a:r>
            <a:endParaRPr lang="es-CL" altLang="es-CL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B51406A-3561-4A5C-9FCC-46B4D246ED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773518"/>
              </p:ext>
            </p:extLst>
          </p:nvPr>
        </p:nvGraphicFramePr>
        <p:xfrm>
          <a:off x="401982" y="1249752"/>
          <a:ext cx="11432208" cy="5993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736">
                  <a:extLst>
                    <a:ext uri="{9D8B030D-6E8A-4147-A177-3AD203B41FA5}">
                      <a16:colId xmlns:a16="http://schemas.microsoft.com/office/drawing/2014/main" val="2837008968"/>
                    </a:ext>
                  </a:extLst>
                </a:gridCol>
                <a:gridCol w="4931282">
                  <a:extLst>
                    <a:ext uri="{9D8B030D-6E8A-4147-A177-3AD203B41FA5}">
                      <a16:colId xmlns:a16="http://schemas.microsoft.com/office/drawing/2014/main" val="279338257"/>
                    </a:ext>
                  </a:extLst>
                </a:gridCol>
                <a:gridCol w="2690190">
                  <a:extLst>
                    <a:ext uri="{9D8B030D-6E8A-4147-A177-3AD203B41FA5}">
                      <a16:colId xmlns:a16="http://schemas.microsoft.com/office/drawing/2014/main" val="2528809603"/>
                    </a:ext>
                  </a:extLst>
                </a:gridCol>
              </a:tblGrid>
              <a:tr h="647194">
                <a:tc>
                  <a:txBody>
                    <a:bodyPr/>
                    <a:lstStyle/>
                    <a:p>
                      <a:r>
                        <a:rPr lang="es-CL" dirty="0"/>
                        <a:t>Nombre de Hitos y Actividades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Descripción de Iniciativa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Fecha de termino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224442"/>
                  </a:ext>
                </a:extLst>
              </a:tr>
              <a:tr h="647194">
                <a:tc>
                  <a:txBody>
                    <a:bodyPr/>
                    <a:lstStyle/>
                    <a:p>
                      <a:pPr algn="just"/>
                      <a:r>
                        <a:rPr lang="es-CL" dirty="0"/>
                        <a:t>Ceremonia de entrega de pasantías a Nueva Zelanda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dirty="0"/>
                        <a:t>En esta ceremonia se hará entrega formal de la Pasantía de Inglés a Nueva Zelanda, representada a través de un ticket gigante. Asimismo, también se entregarán los kits de viajes a todos los estudiantes.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15/11/2018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011606"/>
                  </a:ext>
                </a:extLst>
              </a:tr>
              <a:tr h="647194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950687"/>
                  </a:ext>
                </a:extLst>
              </a:tr>
              <a:tr h="647194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24232"/>
                  </a:ext>
                </a:extLst>
              </a:tr>
              <a:tr h="647194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071352"/>
                  </a:ext>
                </a:extLst>
              </a:tr>
              <a:tr h="647194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62894"/>
                  </a:ext>
                </a:extLst>
              </a:tr>
              <a:tr h="647194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732300"/>
                  </a:ext>
                </a:extLst>
              </a:tr>
              <a:tr h="647194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60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4607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1"/>
          <p:cNvSpPr txBox="1">
            <a:spLocks noChangeArrowheads="1"/>
          </p:cNvSpPr>
          <p:nvPr/>
        </p:nvSpPr>
        <p:spPr bwMode="auto">
          <a:xfrm>
            <a:off x="5138739" y="5601267"/>
            <a:ext cx="1914525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bIns="0">
            <a:prstTxWarp prst="textNoShape">
              <a:avLst/>
            </a:prstTxWarp>
            <a:spAutoFit/>
          </a:bodyPr>
          <a:lstStyle/>
          <a:p>
            <a:pPr algn="ctr" defTabSz="913592">
              <a:defRPr/>
            </a:pPr>
            <a:r>
              <a:rPr lang="en-US" sz="750" dirty="0">
                <a:solidFill>
                  <a:prstClr val="white"/>
                </a:solidFill>
                <a:latin typeface="Arial"/>
                <a:cs typeface="Arial"/>
              </a:rPr>
              <a:t>2017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6950383-FF63-46C6-B615-F02F24DEFC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23" y="0"/>
            <a:ext cx="2073527" cy="94704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45B4F9D-B8CF-4F8C-891E-5B81BF6704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9" r="51794" b="5316"/>
          <a:stretch/>
        </p:blipFill>
        <p:spPr>
          <a:xfrm>
            <a:off x="8604343" y="1881534"/>
            <a:ext cx="2057936" cy="25724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5AA1DEB-6E37-4CF6-9FA7-7B1DEA02B6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687" y="352590"/>
            <a:ext cx="692041" cy="627848"/>
          </a:xfrm>
          <a:prstGeom prst="rect">
            <a:avLst/>
          </a:prstGeom>
        </p:spPr>
      </p:pic>
      <p:sp>
        <p:nvSpPr>
          <p:cNvPr id="7" name="Marcador de contenido 5">
            <a:extLst>
              <a:ext uri="{FF2B5EF4-FFF2-40B4-BE49-F238E27FC236}">
                <a16:creationId xmlns:a16="http://schemas.microsoft.com/office/drawing/2014/main" id="{38784C18-391D-4774-A9BA-FE0C5AE973F2}"/>
              </a:ext>
            </a:extLst>
          </p:cNvPr>
          <p:cNvSpPr txBox="1">
            <a:spLocks/>
          </p:cNvSpPr>
          <p:nvPr/>
        </p:nvSpPr>
        <p:spPr>
          <a:xfrm>
            <a:off x="2409750" y="2676514"/>
            <a:ext cx="1722032" cy="1504972"/>
          </a:xfrm>
          <a:prstGeom prst="rect">
            <a:avLst/>
          </a:prstGeom>
        </p:spPr>
        <p:txBody>
          <a:bodyPr vert="horz" lIns="91359" tIns="45679" rIns="91359" bIns="45679" rtlCol="0" anchor="ctr">
            <a:noAutofit/>
          </a:bodyPr>
          <a:lstStyle>
            <a:lvl1pPr marL="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779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7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435596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6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653394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871192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608899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30678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524585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742383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3592">
              <a:defRPr/>
            </a:pPr>
            <a:r>
              <a:rPr lang="es-CL" sz="115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02</a:t>
            </a:r>
            <a:endParaRPr lang="es-ES_tradnl" sz="8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</p:txBody>
      </p:sp>
      <p:sp>
        <p:nvSpPr>
          <p:cNvPr id="8" name="Marcador de contenido 5">
            <a:extLst>
              <a:ext uri="{FF2B5EF4-FFF2-40B4-BE49-F238E27FC236}">
                <a16:creationId xmlns:a16="http://schemas.microsoft.com/office/drawing/2014/main" id="{62DDA779-F5D3-4D3F-A0DC-3774722B6AAD}"/>
              </a:ext>
            </a:extLst>
          </p:cNvPr>
          <p:cNvSpPr txBox="1">
            <a:spLocks/>
          </p:cNvSpPr>
          <p:nvPr/>
        </p:nvSpPr>
        <p:spPr>
          <a:xfrm>
            <a:off x="4028661" y="2142790"/>
            <a:ext cx="4575682" cy="2572420"/>
          </a:xfrm>
          <a:prstGeom prst="rect">
            <a:avLst/>
          </a:prstGeom>
        </p:spPr>
        <p:txBody>
          <a:bodyPr vert="horz" lIns="91359" tIns="45679" rIns="91359" bIns="45679" rtlCol="0" anchor="ctr">
            <a:noAutofit/>
          </a:bodyPr>
          <a:lstStyle>
            <a:lvl1pPr marL="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779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7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435596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6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653394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871192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608899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30678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524585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742383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3592">
              <a:defRPr/>
            </a:pPr>
            <a:r>
              <a:rPr lang="es-ES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Hitos y actividades pendientes (no ejecutadas) </a:t>
            </a:r>
          </a:p>
        </p:txBody>
      </p:sp>
    </p:spTree>
    <p:extLst>
      <p:ext uri="{BB962C8B-B14F-4D97-AF65-F5344CB8AC3E}">
        <p14:creationId xmlns:p14="http://schemas.microsoft.com/office/powerpoint/2010/main" val="357283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Rectángulo">
            <a:extLst>
              <a:ext uri="{FF2B5EF4-FFF2-40B4-BE49-F238E27FC236}">
                <a16:creationId xmlns:a16="http://schemas.microsoft.com/office/drawing/2014/main" id="{CC3BCB3B-7A9C-49EC-AFA8-FDE20132F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548" y="0"/>
            <a:ext cx="6301524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eaLnBrk="1" hangingPunct="1">
              <a:spcBef>
                <a:spcPct val="0"/>
              </a:spcBef>
              <a:buNone/>
              <a:defRPr/>
            </a:pPr>
            <a:r>
              <a:rPr lang="es-ES" altLang="es-CL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Hitos y actividades pendientes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es-CL" altLang="es-CL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(1/2)</a:t>
            </a:r>
            <a:endParaRPr lang="es-CL" altLang="es-CL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384159B-C5F3-4C6A-B792-4DB9A3F29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547455"/>
              </p:ext>
            </p:extLst>
          </p:nvPr>
        </p:nvGraphicFramePr>
        <p:xfrm>
          <a:off x="375478" y="1223247"/>
          <a:ext cx="11418957" cy="5708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713">
                  <a:extLst>
                    <a:ext uri="{9D8B030D-6E8A-4147-A177-3AD203B41FA5}">
                      <a16:colId xmlns:a16="http://schemas.microsoft.com/office/drawing/2014/main" val="4041830376"/>
                    </a:ext>
                  </a:extLst>
                </a:gridCol>
                <a:gridCol w="4837044">
                  <a:extLst>
                    <a:ext uri="{9D8B030D-6E8A-4147-A177-3AD203B41FA5}">
                      <a16:colId xmlns:a16="http://schemas.microsoft.com/office/drawing/2014/main" val="682493429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1147831708"/>
                    </a:ext>
                  </a:extLst>
                </a:gridCol>
              </a:tblGrid>
              <a:tr h="433275">
                <a:tc>
                  <a:txBody>
                    <a:bodyPr/>
                    <a:lstStyle/>
                    <a:p>
                      <a:r>
                        <a:rPr lang="es-CL" dirty="0"/>
                        <a:t>Nombre de Hitos y Actividades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Descripción de Iniciativa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Explique los factores involucrados que impiden la ejecución de la actividad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008820"/>
                  </a:ext>
                </a:extLst>
              </a:tr>
              <a:tr h="600939">
                <a:tc>
                  <a:txBody>
                    <a:bodyPr/>
                    <a:lstStyle/>
                    <a:p>
                      <a:r>
                        <a:rPr lang="es-CL" dirty="0"/>
                        <a:t>Jornada con Directores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Esta jornada tiene como objetivo trabajar los lineamientos comunicacionales con cada una de las escuelas a fin de potenciar la imagen institucional del servicio local representada en cada uno de sus establecimientos.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El costo ya no es posible imputarlo al presupuesto de comunicaciones durante este año.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63560"/>
                  </a:ext>
                </a:extLst>
              </a:tr>
              <a:tr h="60093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69774"/>
                  </a:ext>
                </a:extLst>
              </a:tr>
              <a:tr h="60093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345604"/>
                  </a:ext>
                </a:extLst>
              </a:tr>
              <a:tr h="60093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562603"/>
                  </a:ext>
                </a:extLst>
              </a:tr>
              <a:tr h="60093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145904"/>
                  </a:ext>
                </a:extLst>
              </a:tr>
              <a:tr h="60093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78676"/>
                  </a:ext>
                </a:extLst>
              </a:tr>
              <a:tr h="60093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440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680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6950383-FF63-46C6-B615-F02F24DEFC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23" y="0"/>
            <a:ext cx="2073527" cy="94704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45B4F9D-B8CF-4F8C-891E-5B81BF6704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9" r="51794" b="5316"/>
          <a:stretch/>
        </p:blipFill>
        <p:spPr>
          <a:xfrm>
            <a:off x="8604343" y="1881534"/>
            <a:ext cx="2057936" cy="25724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5AA1DEB-6E37-4CF6-9FA7-7B1DEA02B6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687" y="352590"/>
            <a:ext cx="692041" cy="627848"/>
          </a:xfrm>
          <a:prstGeom prst="rect">
            <a:avLst/>
          </a:prstGeom>
        </p:spPr>
      </p:pic>
      <p:sp>
        <p:nvSpPr>
          <p:cNvPr id="7" name="Marcador de contenido 5">
            <a:extLst>
              <a:ext uri="{FF2B5EF4-FFF2-40B4-BE49-F238E27FC236}">
                <a16:creationId xmlns:a16="http://schemas.microsoft.com/office/drawing/2014/main" id="{38784C18-391D-4774-A9BA-FE0C5AE973F2}"/>
              </a:ext>
            </a:extLst>
          </p:cNvPr>
          <p:cNvSpPr txBox="1">
            <a:spLocks/>
          </p:cNvSpPr>
          <p:nvPr/>
        </p:nvSpPr>
        <p:spPr>
          <a:xfrm>
            <a:off x="2409750" y="2676514"/>
            <a:ext cx="1722032" cy="1504972"/>
          </a:xfrm>
          <a:prstGeom prst="rect">
            <a:avLst/>
          </a:prstGeom>
        </p:spPr>
        <p:txBody>
          <a:bodyPr vert="horz" lIns="91359" tIns="45679" rIns="91359" bIns="45679" rtlCol="0" anchor="ctr">
            <a:noAutofit/>
          </a:bodyPr>
          <a:lstStyle>
            <a:lvl1pPr marL="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779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7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435596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6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653394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871192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608899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30678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524585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742383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3592">
              <a:defRPr/>
            </a:pPr>
            <a:r>
              <a:rPr lang="es-CL" sz="115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03</a:t>
            </a:r>
            <a:endParaRPr lang="es-ES_tradnl" sz="8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</p:txBody>
      </p:sp>
      <p:sp>
        <p:nvSpPr>
          <p:cNvPr id="8" name="Marcador de contenido 5">
            <a:extLst>
              <a:ext uri="{FF2B5EF4-FFF2-40B4-BE49-F238E27FC236}">
                <a16:creationId xmlns:a16="http://schemas.microsoft.com/office/drawing/2014/main" id="{62DDA779-F5D3-4D3F-A0DC-3774722B6AAD}"/>
              </a:ext>
            </a:extLst>
          </p:cNvPr>
          <p:cNvSpPr txBox="1">
            <a:spLocks/>
          </p:cNvSpPr>
          <p:nvPr/>
        </p:nvSpPr>
        <p:spPr>
          <a:xfrm>
            <a:off x="4028661" y="2142790"/>
            <a:ext cx="4575682" cy="2572420"/>
          </a:xfrm>
          <a:prstGeom prst="rect">
            <a:avLst/>
          </a:prstGeom>
        </p:spPr>
        <p:txBody>
          <a:bodyPr vert="horz" lIns="91359" tIns="45679" rIns="91359" bIns="45679" rtlCol="0" anchor="ctr">
            <a:noAutofit/>
          </a:bodyPr>
          <a:lstStyle>
            <a:lvl1pPr marL="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779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7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435596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6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653394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871192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6088990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306788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524585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742383" indent="0" algn="ctr" defTabSz="24355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3592">
              <a:defRPr/>
            </a:pPr>
            <a:r>
              <a:rPr lang="es-ES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Planificación SLE 29/11 – 30/03  Principales hitos</a:t>
            </a:r>
          </a:p>
        </p:txBody>
      </p:sp>
    </p:spTree>
    <p:extLst>
      <p:ext uri="{BB962C8B-B14F-4D97-AF65-F5344CB8AC3E}">
        <p14:creationId xmlns:p14="http://schemas.microsoft.com/office/powerpoint/2010/main" val="1688999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Rectángulo">
            <a:extLst>
              <a:ext uri="{FF2B5EF4-FFF2-40B4-BE49-F238E27FC236}">
                <a16:creationId xmlns:a16="http://schemas.microsoft.com/office/drawing/2014/main" id="{A501B4B5-DE96-4169-A07D-466C7F7A9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627" y="0"/>
            <a:ext cx="64200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eaLnBrk="1" hangingPunct="1">
              <a:spcBef>
                <a:spcPct val="0"/>
              </a:spcBef>
              <a:buNone/>
              <a:defRPr/>
            </a:pPr>
            <a:r>
              <a:rPr lang="es-CL" altLang="es-CL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Planificación SLE 29/11 – 30/03</a:t>
            </a:r>
          </a:p>
          <a:p>
            <a:pPr lvl="0" eaLnBrk="1" hangingPunct="1">
              <a:spcBef>
                <a:spcPct val="0"/>
              </a:spcBef>
              <a:buNone/>
              <a:defRPr/>
            </a:pPr>
            <a:r>
              <a:rPr lang="es-CL" altLang="es-CL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Hitos y actividades 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F76D99F-0C30-49D2-9259-F6EFE065A8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426005"/>
              </p:ext>
            </p:extLst>
          </p:nvPr>
        </p:nvGraphicFramePr>
        <p:xfrm>
          <a:off x="322470" y="1342518"/>
          <a:ext cx="10941878" cy="4846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6208">
                  <a:extLst>
                    <a:ext uri="{9D8B030D-6E8A-4147-A177-3AD203B41FA5}">
                      <a16:colId xmlns:a16="http://schemas.microsoft.com/office/drawing/2014/main" val="4158128181"/>
                    </a:ext>
                  </a:extLst>
                </a:gridCol>
                <a:gridCol w="5605670">
                  <a:extLst>
                    <a:ext uri="{9D8B030D-6E8A-4147-A177-3AD203B41FA5}">
                      <a16:colId xmlns:a16="http://schemas.microsoft.com/office/drawing/2014/main" val="4273728049"/>
                    </a:ext>
                  </a:extLst>
                </a:gridCol>
              </a:tblGrid>
              <a:tr h="605781">
                <a:tc>
                  <a:txBody>
                    <a:bodyPr/>
                    <a:lstStyle/>
                    <a:p>
                      <a:pPr algn="ctr"/>
                      <a:r>
                        <a:rPr lang="es-CL" sz="1600" dirty="0"/>
                        <a:t>Nombre de Hitos y Actividades por ejecutar entre el 29/11 a 30/03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/>
                        <a:t>Breve descripción del Hito y Actividad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112034"/>
                  </a:ext>
                </a:extLst>
              </a:tr>
              <a:tr h="605781">
                <a:tc>
                  <a:txBody>
                    <a:bodyPr/>
                    <a:lstStyle/>
                    <a:p>
                      <a:r>
                        <a:rPr lang="es-CL" dirty="0"/>
                        <a:t>Inauguración del año Escolar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Acto de inicio y bienvenida del nuevo año escolar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912294"/>
                  </a:ext>
                </a:extLst>
              </a:tr>
              <a:tr h="605781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425466"/>
                  </a:ext>
                </a:extLst>
              </a:tr>
              <a:tr h="605781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401218"/>
                  </a:ext>
                </a:extLst>
              </a:tr>
              <a:tr h="605781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097657"/>
                  </a:ext>
                </a:extLst>
              </a:tr>
              <a:tr h="605781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560295"/>
                  </a:ext>
                </a:extLst>
              </a:tr>
              <a:tr h="605781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529377"/>
                  </a:ext>
                </a:extLst>
              </a:tr>
              <a:tr h="605781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61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2942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210</Words>
  <Application>Microsoft Office PowerPoint</Application>
  <PresentationFormat>Panorámica</PresentationFormat>
  <Paragraphs>31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Andres Campos Banus</dc:creator>
  <cp:lastModifiedBy>Marcia Alejandra Carrasco Carrizo</cp:lastModifiedBy>
  <cp:revision>5</cp:revision>
  <dcterms:created xsi:type="dcterms:W3CDTF">2018-11-13T01:18:16Z</dcterms:created>
  <dcterms:modified xsi:type="dcterms:W3CDTF">2018-11-13T17:58:35Z</dcterms:modified>
</cp:coreProperties>
</file>